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verage"/>
      <p:regular r:id="rId36"/>
    </p:embeddedFont>
    <p:embeddedFont>
      <p:font typeface="Oswald"/>
      <p:regular r:id="rId37"/>
      <p:bold r:id="rId38"/>
    </p:embeddedFont>
    <p:embeddedFont>
      <p:font typeface="Roboto Mon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bold.fntdata"/><Relationship Id="rId20" Type="http://schemas.openxmlformats.org/officeDocument/2006/relationships/slide" Target="slides/slide15.xml"/><Relationship Id="rId42" Type="http://schemas.openxmlformats.org/officeDocument/2006/relationships/font" Target="fonts/RobotoMono-boldItalic.fntdata"/><Relationship Id="rId41" Type="http://schemas.openxmlformats.org/officeDocument/2006/relationships/font" Target="fonts/RobotoMon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Average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regular.fntdata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0bbdd6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0bbdd6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00bbdd64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00bbdd64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d0c929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d0c929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0d0c929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0d0c929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0d0c9290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0d0c9290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0d0c9290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0d0c9290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0d0c9290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0d0c9290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0d0c9290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0d0c9290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0d0c9290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0d0c9290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0d0c9290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0d0c9290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e998876a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e998876a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0d0c9290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0d0c9290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0d0c9290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0d0c9290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0d0c9290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0d0c9290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0d0c9290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0d0c9290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0d0c9290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0d0c9290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0d0c9290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80d0c9290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0d0c9290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0d0c9290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0d0c9290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0d0c9290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0d0c9290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0d0c9290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0d0c9290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0d0c929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e998876a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e998876a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0d0c9290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0d0c9290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e998876a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e998876a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e998876a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e998876a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e998876a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e998876a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998876a2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998876a2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e998876a2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e998876a2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e998876a2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e998876a2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ixsystems.com" TargetMode="External"/><Relationship Id="rId4" Type="http://schemas.openxmlformats.org/officeDocument/2006/relationships/hyperlink" Target="https://ubuntu.com" TargetMode="External"/><Relationship Id="rId9" Type="http://schemas.openxmlformats.org/officeDocument/2006/relationships/hyperlink" Target="http://open-zfs.org/wiki/Companies" TargetMode="External"/><Relationship Id="rId5" Type="http://schemas.openxmlformats.org/officeDocument/2006/relationships/hyperlink" Target="https://proxmox.com" TargetMode="External"/><Relationship Id="rId6" Type="http://schemas.openxmlformats.org/officeDocument/2006/relationships/hyperlink" Target="https://rsync.net" TargetMode="External"/><Relationship Id="rId7" Type="http://schemas.openxmlformats.org/officeDocument/2006/relationships/hyperlink" Target="https://glsan.com" TargetMode="External"/><Relationship Id="rId8" Type="http://schemas.openxmlformats.org/officeDocument/2006/relationships/hyperlink" Target="https://www.oracle.com/storage/na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echsnap.systems" TargetMode="External"/><Relationship Id="rId4" Type="http://schemas.openxmlformats.org/officeDocument/2006/relationships/hyperlink" Target="https://bsdnow.tv" TargetMode="External"/><Relationship Id="rId5" Type="http://schemas.openxmlformats.org/officeDocument/2006/relationships/hyperlink" Target="https://open-zfs.org/wiki/Main_Page" TargetMode="External"/><Relationship Id="rId6" Type="http://schemas.openxmlformats.org/officeDocument/2006/relationships/hyperlink" Target="https://www.ixsystems.com/blog" TargetMode="External"/><Relationship Id="rId7" Type="http://schemas.openxmlformats.org/officeDocument/2006/relationships/hyperlink" Target="https://jrs-s.net/category/open-source/zf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ZFS: Enterprise Storage for Everyone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Kuhn - Supervisor of Network Services,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Rochester Public Schools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Considerations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shouldn’t you use ZFS?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1866875" y="1152475"/>
            <a:ext cx="5321400" cy="15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want to mix and match drive sizes *AND* need every free gigabyte of space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adding or remove single drives on a regular basis and need redundancy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have less than 4GB ram in the system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Workload Considerations</a:t>
            </a:r>
            <a:endParaRPr/>
          </a:p>
        </p:txBody>
      </p:sp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IOPS, </a:t>
            </a:r>
            <a:r>
              <a:rPr lang="en"/>
              <a:t>throughput</a:t>
            </a:r>
            <a:r>
              <a:rPr lang="en"/>
              <a:t>, and latency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workload?</a:t>
            </a:r>
            <a:endParaRPr/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Backup or file shares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Throughput more important than IOPS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RAIDZ(5) or RAIDZ2(6) level based on criticality of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iSCSI Host for VM storage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Required IOPS based on number of VMs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Low latency is critical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Hopefully you have adequate backups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Striped Mirrors (RAID10) for best performance</a:t>
            </a:r>
            <a:endParaRPr/>
          </a:p>
        </p:txBody>
      </p:sp>
      <p:sp>
        <p:nvSpPr>
          <p:cNvPr id="196" name="Google Shape;196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server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IOPS are critical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Striped Mirrors (RAID10)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Consider SSD caching (more on this later)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Networked Video Recorder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is streamed so IOPS are minimal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Throughput is very important to minimize latency and prevent dropped frames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Consider striping over several RAIDZ or RAIDZ2 VDEVs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IOPS and </a:t>
            </a:r>
            <a:r>
              <a:rPr lang="en"/>
              <a:t>Throughput</a:t>
            </a:r>
            <a:r>
              <a:rPr lang="en"/>
              <a:t>: Stripes and Mirrors</a:t>
            </a:r>
            <a:endParaRPr/>
          </a:p>
        </p:txBody>
      </p:sp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4797075" y="1256775"/>
            <a:ext cx="343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-way mirror: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IOPS: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Read IOPS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IOPS: Write IOPS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read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read speed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write speed: Streaming write speed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Storage space efficiency: 50% for 2-way, 33% for 3-way, 25% for 4-way, etc. [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(N-1)/N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Fault tolerance: 1 disk per vdev for 2-way, 2 for 3-way, 3 for 4-way, etc. [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N-1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>
            <a:off x="904550" y="1256775"/>
            <a:ext cx="343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-wide striped: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IOPS: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Read IOPS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IOPS: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Write IOPS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read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read speed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write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write speed of a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Storage space efficiency: 100%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Fault tolerance: </a:t>
            </a: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None!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2481450" y="394542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Use the specifications of your slowest drives in these formulas</a:t>
            </a:r>
            <a:endParaRPr sz="1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2481450" y="454047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https://www.ixsystems.com/blog/zfs-pool-performance-1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IOPS and Throughput: RAIDZ</a:t>
            </a:r>
            <a:endParaRPr/>
          </a:p>
        </p:txBody>
      </p:sp>
      <p:sp>
        <p:nvSpPr>
          <p:cNvPr id="211" name="Google Shape;211;p27"/>
          <p:cNvSpPr txBox="1"/>
          <p:nvPr>
            <p:ph idx="1" type="body"/>
          </p:nvPr>
        </p:nvSpPr>
        <p:spPr>
          <a:xfrm>
            <a:off x="2855100" y="1184600"/>
            <a:ext cx="3433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-wide RAIDZ, parity level </a:t>
            </a:r>
            <a:r>
              <a:rPr b="1"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IOPS: Read IOPS of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IOPS: Write IOPS of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read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 – p)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read speed of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write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 – p)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write speed of single drive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Storage space efficiency: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(N – p)/N</a:t>
            </a:r>
            <a:endParaRPr i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Fault tolerance: 1 disk per vdev for Z1, 2 for Z2, 3 for Z3 [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2481450" y="394542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Use the specifications of your slowest drives in these formulas</a:t>
            </a:r>
            <a:endParaRPr sz="1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2481450" y="454047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https://www.ixsystems.com/blog/zfs-pool-performance-2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IOPS and Throughput: Multiple VDEVS</a:t>
            </a:r>
            <a:endParaRPr/>
          </a:p>
        </p:txBody>
      </p:sp>
      <p:sp>
        <p:nvSpPr>
          <p:cNvPr id="219" name="Google Shape;219;p28"/>
          <p:cNvSpPr txBox="1"/>
          <p:nvPr>
            <p:ph idx="1" type="body"/>
          </p:nvPr>
        </p:nvSpPr>
        <p:spPr>
          <a:xfrm>
            <a:off x="2689625" y="1184600"/>
            <a:ext cx="376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More Complex setups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Multiple VDEVS can be added in to a pool (RAID10, RAID50, etc…)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IOPS: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Read IOPS of slowest VDEV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Write IOPS: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Write IOPS of slowest VDEV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read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read speed of a slowest VDEV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Streaming write speed: </a:t>
            </a:r>
            <a:r>
              <a:rPr i="1"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Streaming write speed of a slowest VDEV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Fault tolerance: If one VDEV fails the pool is lost.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2481450" y="394542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Use the specifications of your slowest drives in these formulas</a:t>
            </a:r>
            <a:endParaRPr sz="1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2481450" y="4540475"/>
            <a:ext cx="41811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https://www.ixsystems.com/blog/zfs-pool-performance-1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VDEVs</a:t>
            </a:r>
            <a:endParaRPr/>
          </a:p>
        </p:txBody>
      </p:sp>
      <p:sp>
        <p:nvSpPr>
          <p:cNvPr id="227" name="Google Shape;227;p29"/>
          <p:cNvSpPr txBox="1"/>
          <p:nvPr>
            <p:ph idx="1" type="body"/>
          </p:nvPr>
        </p:nvSpPr>
        <p:spPr>
          <a:xfrm>
            <a:off x="311700" y="1152475"/>
            <a:ext cx="403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SLOG devices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Cache (Intent Log)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faster than your disks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for applications demanding synchronous writes (databases)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is moved from the SLOG to the pool in the background.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2 for redundancy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4799100" y="1152475"/>
            <a:ext cx="403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L2ARC</a:t>
            </a:r>
            <a:r>
              <a:rPr lang="en"/>
              <a:t> devices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Cache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Lives between L1ARC in RAM and your disk pool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MUST be faster than your disks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need to be redundant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FILO ring buffer for L1ARC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persist between reboots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Might not be worth using (yet)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pool</a:t>
            </a:r>
            <a:endParaRPr/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# zpool create PoolName -o ashift=12 compression=lz4\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mirror /dev/sdb1 /dev/sdc1\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mirror /dev/sdd1 /dev/sde1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Use Partitions instead of full disks (full disks are supported, however).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Pay attention to disk block size.  Force 4K blocks with ashift=12, 8K blocks (Samsung SSDs) with ashift=13.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This pool will mount at /PoolName.  The mountpoint= flag will change this.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LZ4 compression is enabled.  Only </a:t>
            </a: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compressible</a:t>
            </a: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 blocks will be compressed.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filesystem</a:t>
            </a:r>
            <a:endParaRPr/>
          </a:p>
        </p:txBody>
      </p:sp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# zfs create PoolName/FSName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# zfs create -o compression=off PoolName/FSName/ChildFS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By default, options applied to the parent will be applied to child filesystems (pool options will apply to all filesystems in the pool)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Options can be overridden or changed on a per-filesystem basis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The first example will mount at /PoolName/FSName.  The second mounts at /PoolName/FSName/ChildFS  The mountpoint= flag will change this.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LZ4 compression is disabled on the second example.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listen to a network guy talk about storage?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Destroying Pools and Filesystems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# zfs destroy -r PoolName/FSName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00"/>
                </a:solidFill>
                <a:latin typeface="Roboto Mono"/>
                <a:ea typeface="Roboto Mono"/>
                <a:cs typeface="Roboto Mono"/>
                <a:sym typeface="Roboto Mono"/>
              </a:rPr>
              <a:t># zpool destroy PoolName</a:t>
            </a:r>
            <a:endParaRPr sz="1200">
              <a:solidFill>
                <a:srgbClr val="00FF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Mono"/>
              <a:buChar char="●"/>
            </a:pPr>
            <a:r>
              <a:rPr lang="en" sz="14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Use the -r flag for a recursive destroy (including snapshots).  The top example destroys PoolName/FSName/ChildFS from our previous example as well.</a:t>
            </a:r>
            <a:endParaRPr sz="14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1 - Creating a Pool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2 - Growing a Pool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3 - Creating Filesystems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4 - Snapshot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5 - Replication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6 - Data Integrity and device replacement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7 - ZVOLs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Commercial Offerings and Support</a:t>
            </a:r>
            <a:endParaRPr/>
          </a:p>
        </p:txBody>
      </p:sp>
      <p:sp>
        <p:nvSpPr>
          <p:cNvPr id="287" name="Google Shape;28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iX Systems - TrueNAS and FreeNAS storage appliances.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https://ixsystems.com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Canonical - ZFS is shipped with the Ubuntu distro.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https://ubuntu.com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Proxmox - Proxmox Virtual Environment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https://proxmox.com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Rsync.net - ZFS Replication to the cloud. 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https://rsync.net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Lakes SAN - Storage appliances and off-site backup. 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https://glsan.com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Oracle - ZFS Storage Appliance. 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https://www.oracle.com/storage/nas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Spectra Logic, Datto, and many others -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http://open-zfs.org/wiki/Companies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293" name="Google Shape;29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Techsnap Podcast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https://techsnap.systems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BSDNow Podcast 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https://bsdnow.tv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OpenZFS Wiki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https://open-zfs.org/wiki/Main_Page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iX Systems Blog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https://www.ixsystems.com/blog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Jim Salter’s Blog -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https://jrs-s.net/category/open-source/zfs/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ZFS?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225" y="1017725"/>
            <a:ext cx="4645562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377725" y="3446650"/>
            <a:ext cx="44874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ZFS was always more of a buzzword </a:t>
            </a:r>
            <a:r>
              <a:rPr b="1" lang="en" sz="24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than</a:t>
            </a:r>
            <a:r>
              <a:rPr b="1" lang="en" sz="24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 anything else</a:t>
            </a:r>
            <a:endParaRPr b="1" sz="24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9200" y="4838700"/>
            <a:ext cx="8205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verage"/>
                <a:ea typeface="Average"/>
                <a:cs typeface="Average"/>
                <a:sym typeface="Average"/>
              </a:rPr>
              <a:t>https://arstechnica.com/gadgets/2020/01/linus-torvalds-zfs-statements-arent-right-heres-the-straight-dope/</a:t>
            </a:r>
            <a:endParaRPr sz="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239525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ZFS Really?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555800" y="4695475"/>
            <a:ext cx="60324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verage"/>
                <a:ea typeface="Average"/>
                <a:cs typeface="Average"/>
                <a:sym typeface="Average"/>
              </a:rPr>
              <a:t>Image source: https://louwrentius.com/tag/zfs2.html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650" y="1194250"/>
            <a:ext cx="4590700" cy="34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4505100" y="2648225"/>
            <a:ext cx="1950600" cy="92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2368800" y="2646950"/>
            <a:ext cx="2012700" cy="92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507000" y="2640825"/>
            <a:ext cx="1676400" cy="92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612175" y="1434275"/>
            <a:ext cx="1580700" cy="997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940275" y="1435550"/>
            <a:ext cx="1637400" cy="997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72175" y="1435550"/>
            <a:ext cx="1813200" cy="1011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2565500" y="1530438"/>
            <a:ext cx="1051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Apple started porting ZFS to Mac OS X.</a:t>
            </a:r>
            <a:endParaRPr sz="1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History of ZFS</a:t>
            </a:r>
            <a:endParaRPr/>
          </a:p>
        </p:txBody>
      </p:sp>
      <p:cxnSp>
        <p:nvCxnSpPr>
          <p:cNvPr id="94" name="Google Shape;94;p17"/>
          <p:cNvCxnSpPr>
            <a:stCxn id="95" idx="6"/>
          </p:cNvCxnSpPr>
          <p:nvPr/>
        </p:nvCxnSpPr>
        <p:spPr>
          <a:xfrm>
            <a:off x="582450" y="2540000"/>
            <a:ext cx="79197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7"/>
          <p:cNvSpPr/>
          <p:nvPr/>
        </p:nvSpPr>
        <p:spPr>
          <a:xfrm>
            <a:off x="397050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8435625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2502900" y="4740650"/>
            <a:ext cx="41382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Average"/>
                <a:ea typeface="Average"/>
                <a:cs typeface="Average"/>
                <a:sym typeface="Average"/>
              </a:rPr>
              <a:t>http://open-zfs.org/wiki/History</a:t>
            </a:r>
            <a:endParaRPr sz="1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588" y="1503450"/>
            <a:ext cx="628825" cy="7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300" y="1352288"/>
            <a:ext cx="929600" cy="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8250" y="2886002"/>
            <a:ext cx="628848" cy="61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2800" y="2848288"/>
            <a:ext cx="534536" cy="69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463" y="2915650"/>
            <a:ext cx="628825" cy="5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337" y="1502686"/>
            <a:ext cx="628826" cy="6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621400" y="494595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10450" y="2233075"/>
            <a:ext cx="534600" cy="1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22450" y="2131500"/>
            <a:ext cx="5346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2001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757050" y="1454563"/>
            <a:ext cx="1150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ZFS development is started by 2 engineers at Sun Microsystems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804175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2183400" y="2447438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2629975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3863925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4707850" y="2447438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603350" y="2447438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6846063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7232300" y="2447450"/>
            <a:ext cx="185400" cy="185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589813" y="2585925"/>
            <a:ext cx="6141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2005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161600" y="2798100"/>
            <a:ext cx="10836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Source code was released as part of OpenSolaris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982600" y="2134275"/>
            <a:ext cx="582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2007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2525900" y="2656425"/>
            <a:ext cx="3993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431213" y="2651475"/>
            <a:ext cx="582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2008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3037100" y="2758425"/>
            <a:ext cx="13938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 port to FreeBSD was released as part of FreeBSD 7.0.  A native Linux port is started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000" y="1367538"/>
            <a:ext cx="929600" cy="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3654350" y="2134263"/>
            <a:ext cx="5829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2009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4176175" y="1517925"/>
            <a:ext cx="1051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Apple’s ZFS development ends. MacZFS project begins.</a:t>
            </a:r>
            <a:endParaRPr sz="1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4542800" y="2682063"/>
            <a:ext cx="5346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2010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065900" y="2691700"/>
            <a:ext cx="15099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OpenSolaris discontinued.  Code is forked and illumos project continues open ZFS development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564950" y="2643950"/>
            <a:ext cx="1890900" cy="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363850" y="2218363"/>
            <a:ext cx="614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2013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26088" y="1557350"/>
            <a:ext cx="736825" cy="6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6006225" y="1557300"/>
            <a:ext cx="78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OpenZFS project announced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5255313" y="1438550"/>
            <a:ext cx="1541700" cy="997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975" y="2730775"/>
            <a:ext cx="929600" cy="9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6639300" y="2643950"/>
            <a:ext cx="582900" cy="2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2013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253100" y="2915150"/>
            <a:ext cx="11502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OpenZFS on OS X Ports ZFS on Linux to OS X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035600" y="2218375"/>
            <a:ext cx="582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2013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641750" y="1619188"/>
            <a:ext cx="1016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First stable release of ZFS on Linux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879175" y="1449925"/>
            <a:ext cx="1676400" cy="997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>
            <a:off x="6533450" y="2649350"/>
            <a:ext cx="1813200" cy="929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ZFS Features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3091575" y="1138375"/>
            <a:ext cx="4048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Online Pool Expansion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 Checksums and Self-Healing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Compression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Deduplication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Quotas and Reservations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Thin-provisioning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Snapshots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Cloning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Replication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Virtual Block Devices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SSD Caching (storage tiering)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45900" y="469075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Supported Platforms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25" y="2401475"/>
            <a:ext cx="1143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925" y="2401463"/>
            <a:ext cx="9525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9950" y="2401475"/>
            <a:ext cx="724099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675" y="3223425"/>
            <a:ext cx="952500" cy="5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8700" y="3452013"/>
            <a:ext cx="9525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8700" y="4037675"/>
            <a:ext cx="9525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0500" y="3223425"/>
            <a:ext cx="11430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8900" y="390432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6675" y="1365863"/>
            <a:ext cx="952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00350" y="1196338"/>
            <a:ext cx="929600" cy="9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62900" y="1299100"/>
            <a:ext cx="724100" cy="7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8117" y="4026100"/>
            <a:ext cx="929600" cy="70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CDDL license issues with Linux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ZFS Misconceptions</a:t>
            </a:r>
            <a:endParaRPr/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2992850" y="1350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Linus said not to use 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ZFS needs lots of RAM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ZFS requires expensive ECC Ram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ZFS isn’t fast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ZFS isn’t flexible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I need specific hard drives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You can’t add drives to a pool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For maximum performance, your number of drives limits VDEV types.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